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</p:sldIdLst>
  <p:sldSz cy="6858000" cx="12192000"/>
  <p:notesSz cx="6858000" cy="9144000"/>
  <p:embeddedFontLst>
    <p:embeddedFont>
      <p:font typeface="Open Sans"/>
      <p:regular r:id="rId50"/>
      <p:bold r:id="rId51"/>
      <p:italic r:id="rId52"/>
      <p:boldItalic r:id="rId5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54" roundtripDataSignature="AMtx7mgGjMT0JwQAgrmqtELsAIpWqfrId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2" name="Александр Богатырев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217CEE-B37A-473F-914C-605029FBD6E2}">
  <a:tblStyle styleId="{AF217CEE-B37A-473F-914C-605029FBD6E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9" Type="http://schemas.openxmlformats.org/officeDocument/2006/relationships/slide" Target="slides/slide42.xml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1" Type="http://schemas.openxmlformats.org/officeDocument/2006/relationships/font" Target="fonts/OpenSans-bold.fntdata"/><Relationship Id="rId50" Type="http://schemas.openxmlformats.org/officeDocument/2006/relationships/font" Target="fonts/OpenSans-regular.fntdata"/><Relationship Id="rId53" Type="http://schemas.openxmlformats.org/officeDocument/2006/relationships/font" Target="fonts/OpenSans-boldItalic.fntdata"/><Relationship Id="rId52" Type="http://schemas.openxmlformats.org/officeDocument/2006/relationships/font" Target="fonts/OpenSans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54" Type="http://customschemas.google.com/relationships/presentationmetadata" Target="meta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2-02-07T09:28:06.368">
    <p:pos x="6000" y="0"/>
    <p:text>Я подумал, что такой формат игры поможет ребятам чуть-чуть раскрепоститься и стать более расположенными к беседе, чтобы после презентации мы могли рассказать им про наш ВУЗ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Un1fyCY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2-02-07T09:28:40.123">
    <p:pos x="6000" y="0"/>
    <p:text>В приложении этот слайд выглядит по другому, почему то гугл не показывает фон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Un1fyCc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8" name="Google Shape;298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5" name="Google Shape;31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4" name="Google Shape;324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2" name="Google Shape;33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1" name="Google Shape;341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9" name="Google Shape;34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8" name="Google Shape;358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6" name="Google Shape;366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5" name="Google Shape;375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3" name="Google Shape;383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2" name="Google Shape;392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3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0" name="Google Shape;400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3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9" name="Google Shape;409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7" name="Google Shape;417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6" name="Google Shape;426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4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4" name="Google Shape;434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4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3" name="Google Shape;443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4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5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5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5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5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опрос">
  <p:cSld name="Вопрос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56">
            <a:hlinkClick action="ppaction://hlinkshowjump?jump=nextslide"/>
          </p:cNvPr>
          <p:cNvSpPr/>
          <p:nvPr/>
        </p:nvSpPr>
        <p:spPr>
          <a:xfrm>
            <a:off x="4160939" y="2952925"/>
            <a:ext cx="2910980" cy="101506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ОТВЕТ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6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6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EABAB"/>
              </a:buClr>
              <a:buSzPts val="2000"/>
              <a:buNone/>
              <a:defRPr sz="2000">
                <a:solidFill>
                  <a:srgbClr val="AEABA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4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4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7" name="Google Shape;67;p5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5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slide" Target="/ppt/slides/slide1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slide" Target="/ppt/slides/slide14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slide" Target="/ppt/slides/slide16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2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slide" Target="/ppt/slides/slide18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2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slide" Target="/ppt/slides/slide20.xml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35.xml"/><Relationship Id="rId11" Type="http://schemas.openxmlformats.org/officeDocument/2006/relationships/slide" Target="/ppt/slides/slide17.xml"/><Relationship Id="rId22" Type="http://schemas.openxmlformats.org/officeDocument/2006/relationships/slide" Target="/ppt/slides/slide39.xml"/><Relationship Id="rId10" Type="http://schemas.openxmlformats.org/officeDocument/2006/relationships/slide" Target="/ppt/slides/slide15.xml"/><Relationship Id="rId21" Type="http://schemas.openxmlformats.org/officeDocument/2006/relationships/slide" Target="/ppt/slides/slide37.xml"/><Relationship Id="rId13" Type="http://schemas.openxmlformats.org/officeDocument/2006/relationships/slide" Target="/ppt/slides/slide21.xml"/><Relationship Id="rId12" Type="http://schemas.openxmlformats.org/officeDocument/2006/relationships/slide" Target="/ppt/slides/slide19.xml"/><Relationship Id="rId23" Type="http://schemas.openxmlformats.org/officeDocument/2006/relationships/slide" Target="/ppt/slides/slide4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2.xml"/><Relationship Id="rId4" Type="http://schemas.openxmlformats.org/officeDocument/2006/relationships/slide" Target="/ppt/slides/slide3.xml"/><Relationship Id="rId9" Type="http://schemas.openxmlformats.org/officeDocument/2006/relationships/slide" Target="/ppt/slides/slide13.xml"/><Relationship Id="rId15" Type="http://schemas.openxmlformats.org/officeDocument/2006/relationships/slide" Target="/ppt/slides/slide25.xml"/><Relationship Id="rId14" Type="http://schemas.openxmlformats.org/officeDocument/2006/relationships/slide" Target="/ppt/slides/slide23.xml"/><Relationship Id="rId17" Type="http://schemas.openxmlformats.org/officeDocument/2006/relationships/slide" Target="/ppt/slides/slide29.xml"/><Relationship Id="rId16" Type="http://schemas.openxmlformats.org/officeDocument/2006/relationships/slide" Target="/ppt/slides/slide27.xml"/><Relationship Id="rId5" Type="http://schemas.openxmlformats.org/officeDocument/2006/relationships/slide" Target="/ppt/slides/slide5.xml"/><Relationship Id="rId19" Type="http://schemas.openxmlformats.org/officeDocument/2006/relationships/slide" Target="/ppt/slides/slide33.xml"/><Relationship Id="rId6" Type="http://schemas.openxmlformats.org/officeDocument/2006/relationships/slide" Target="/ppt/slides/slide7.xml"/><Relationship Id="rId18" Type="http://schemas.openxmlformats.org/officeDocument/2006/relationships/slide" Target="/ppt/slides/slide31.xml"/><Relationship Id="rId7" Type="http://schemas.openxmlformats.org/officeDocument/2006/relationships/slide" Target="/ppt/slides/slide9.xml"/><Relationship Id="rId8" Type="http://schemas.openxmlformats.org/officeDocument/2006/relationships/slide" Target="/ppt/slides/slide11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2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Relationship Id="rId4" Type="http://schemas.openxmlformats.org/officeDocument/2006/relationships/slide" Target="/ppt/slides/slide22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Relationship Id="rId4" Type="http://schemas.openxmlformats.org/officeDocument/2006/relationships/slide" Target="/ppt/slides/slide24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2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Relationship Id="rId4" Type="http://schemas.openxmlformats.org/officeDocument/2006/relationships/slide" Target="/ppt/slides/slide26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2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Relationship Id="rId4" Type="http://schemas.openxmlformats.org/officeDocument/2006/relationships/slide" Target="/ppt/slides/slide28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2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Relationship Id="rId4" Type="http://schemas.openxmlformats.org/officeDocument/2006/relationships/slide" Target="/ppt/slides/slide3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4.xml"/><Relationship Id="rId4" Type="http://schemas.openxmlformats.org/officeDocument/2006/relationships/image" Target="../media/image2.png"/><Relationship Id="rId5" Type="http://schemas.openxmlformats.org/officeDocument/2006/relationships/slide" Target="/ppt/slides/slide4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2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Relationship Id="rId4" Type="http://schemas.openxmlformats.org/officeDocument/2006/relationships/slide" Target="/ppt/slides/slide32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Relationship Id="rId4" Type="http://schemas.openxmlformats.org/officeDocument/2006/relationships/slide" Target="/ppt/slides/slide34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slide" Target="/ppt/slides/slide2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png"/><Relationship Id="rId4" Type="http://schemas.openxmlformats.org/officeDocument/2006/relationships/slide" Target="/ppt/slides/slide36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slide" Target="/ppt/slides/slide2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.png"/><Relationship Id="rId4" Type="http://schemas.openxmlformats.org/officeDocument/2006/relationships/slide" Target="/ppt/slides/slide38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slide" Target="/ppt/slides/slide2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.png"/><Relationship Id="rId4" Type="http://schemas.openxmlformats.org/officeDocument/2006/relationships/slide" Target="/ppt/slides/slide4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slide" Target="/ppt/slides/slide2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3.png"/><Relationship Id="rId4" Type="http://schemas.openxmlformats.org/officeDocument/2006/relationships/slide" Target="/ppt/slides/slide42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slide" Target="/ppt/slides/slide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slide" Target="/ppt/slides/slide6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slide" Target="/ppt/slides/slide8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slide" Target="/ppt/slides/slide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/>
          <p:nvPr/>
        </p:nvSpPr>
        <p:spPr>
          <a:xfrm>
            <a:off x="3885555" y="2967335"/>
            <a:ext cx="388266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5400" u="none" cap="none" strike="noStrike">
                <a:solidFill>
                  <a:srgbClr val="FCFDFF"/>
                </a:solidFill>
                <a:latin typeface="Calibri"/>
                <a:ea typeface="Calibri"/>
                <a:cs typeface="Calibri"/>
                <a:sym typeface="Calibri"/>
              </a:rPr>
              <a:t>ВИКТОРИНА</a:t>
            </a:r>
            <a:endParaRPr b="1" i="0" sz="5400" u="none" cap="none" strike="noStrike">
              <a:solidFill>
                <a:srgbClr val="FCFD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5" name="Google Shape;175;p10"/>
          <p:cNvSpPr txBox="1"/>
          <p:nvPr>
            <p:ph type="title"/>
          </p:nvPr>
        </p:nvSpPr>
        <p:spPr>
          <a:xfrm>
            <a:off x="0" y="0"/>
            <a:ext cx="12191999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 / Вопрос за 800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0"/>
          <p:cNvSpPr/>
          <p:nvPr/>
        </p:nvSpPr>
        <p:spPr>
          <a:xfrm>
            <a:off x="0" y="2658710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ПОСТНЫЕ, ТАК КАК НАЛИЧИЕ ЖИРНЫХ ЩАХ ПЛАВЛЕНОГО ЖИРА УМЕНЬШАЕТ ПЛОЩАДЬ ИСПАРЯЮЩЕЙСЯ ВОДЫ В ТАРЕЛКЕ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1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4" name="Google Shape;184;p11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200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5" name="Google Shape;185;p11"/>
          <p:cNvSpPr/>
          <p:nvPr/>
        </p:nvSpPr>
        <p:spPr>
          <a:xfrm>
            <a:off x="0" y="2640095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Французский физик, который ввёл понятие электрический ток.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2" name="Google Shape;192;p12"/>
          <p:cNvSpPr txBox="1"/>
          <p:nvPr>
            <p:ph type="title"/>
          </p:nvPr>
        </p:nvSpPr>
        <p:spPr>
          <a:xfrm>
            <a:off x="0" y="0"/>
            <a:ext cx="12191999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 / Вопрос за 200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2"/>
          <p:cNvSpPr/>
          <p:nvPr/>
        </p:nvSpPr>
        <p:spPr>
          <a:xfrm>
            <a:off x="0" y="3274223"/>
            <a:ext cx="1219199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АМПЕР</a:t>
            </a:r>
            <a:endParaRPr b="1" i="0" sz="28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3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1" name="Google Shape;201;p13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400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2" name="Google Shape;202;p13"/>
          <p:cNvSpPr/>
          <p:nvPr/>
        </p:nvSpPr>
        <p:spPr>
          <a:xfrm>
            <a:off x="0" y="2949059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Кто открыл закон инерции? 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9" name="Google Shape;209;p14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 / Вопрос за 400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4"/>
          <p:cNvSpPr/>
          <p:nvPr/>
        </p:nvSpPr>
        <p:spPr>
          <a:xfrm>
            <a:off x="0" y="3085693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ГАЛИЛЕО ГАЛИЛЕЙ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5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8" name="Google Shape;218;p15"/>
          <p:cNvSpPr/>
          <p:nvPr/>
        </p:nvSpPr>
        <p:spPr>
          <a:xfrm>
            <a:off x="0" y="0"/>
            <a:ext cx="12191999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 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600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9" name="Google Shape;219;p15"/>
          <p:cNvSpPr/>
          <p:nvPr/>
        </p:nvSpPr>
        <p:spPr>
          <a:xfrm>
            <a:off x="0" y="2665715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Какого из русских ученых А.С.Пушкин назвал «первым русским университетом»?</a:t>
            </a: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6" name="Google Shape;226;p16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 / Вопрос за 600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6"/>
          <p:cNvSpPr/>
          <p:nvPr/>
        </p:nvSpPr>
        <p:spPr>
          <a:xfrm>
            <a:off x="0" y="3064673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М.В.ЛОМОНОСОВ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7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5" name="Google Shape;235;p17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800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6" name="Google Shape;236;p17"/>
          <p:cNvSpPr/>
          <p:nvPr/>
        </p:nvSpPr>
        <p:spPr>
          <a:xfrm>
            <a:off x="0" y="3105070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Какой учённый – физик открыл явление радиоактивности? </a:t>
            </a:r>
            <a:r>
              <a:rPr b="0" i="0" lang="ru-RU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8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3" name="Google Shape;243;p18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Великие ученые / Вопрос за 800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8"/>
          <p:cNvSpPr/>
          <p:nvPr/>
        </p:nvSpPr>
        <p:spPr>
          <a:xfrm>
            <a:off x="0" y="3029200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А.БЕККЕРЕЛЬ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9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2" name="Google Shape;252;p19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200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3" name="Google Shape;253;p19"/>
          <p:cNvSpPr txBox="1"/>
          <p:nvPr/>
        </p:nvSpPr>
        <p:spPr>
          <a:xfrm>
            <a:off x="0" y="2924503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Радиоволны: механические или электромагнитные?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2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{AF217CEE-B37A-473F-914C-605029FBD6E2}</a:tableStyleId>
              </a:tblPr>
              <a:tblGrid>
                <a:gridCol w="4391025"/>
                <a:gridCol w="1981200"/>
                <a:gridCol w="1952625"/>
                <a:gridCol w="1905000"/>
                <a:gridCol w="1962150"/>
              </a:tblGrid>
              <a:tr h="1175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800" u="none" cap="none" strike="noStrike">
                          <a:solidFill>
                            <a:srgbClr val="9CC2E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ТЕПЛОВЫЕ ПРОЦЕССЫ</a:t>
                      </a:r>
                      <a:endParaRPr b="1" sz="2800" u="none" cap="none" strike="noStrike">
                        <a:solidFill>
                          <a:srgbClr val="9CC2E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200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400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600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800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  <a:tr h="141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800" u="none" cap="none" strike="noStrike">
                          <a:solidFill>
                            <a:srgbClr val="9CC2E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ВЕЛИКИЕ УЧЕНЫЕ</a:t>
                      </a:r>
                      <a:endParaRPr b="1" sz="2800" u="none" cap="none" strike="noStrike">
                        <a:solidFill>
                          <a:srgbClr val="9CC2E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200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400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600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800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  <a:tr h="141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800" u="none" cap="none" strike="noStrike">
                          <a:solidFill>
                            <a:srgbClr val="9CC2E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ЭЛЕКТРОМАГНЕТИЗМ</a:t>
                      </a:r>
                      <a:endParaRPr b="1" sz="2800" u="none" cap="none" strike="noStrike">
                        <a:solidFill>
                          <a:srgbClr val="9CC2E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200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400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600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800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  <a:tr h="1448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800" u="none" cap="none" strike="noStrike">
                          <a:solidFill>
                            <a:srgbClr val="9CC2E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РАЗЛИЧНЫЕ ВОПРОСЫ ИЗ ФИЗИКИ</a:t>
                      </a:r>
                      <a:endParaRPr b="1" sz="2800" u="none" cap="none" strike="noStrike">
                        <a:solidFill>
                          <a:srgbClr val="9CC2E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200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400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600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800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  <a:tr h="141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800" u="none" cap="none" strike="noStrike">
                          <a:solidFill>
                            <a:srgbClr val="9CC2E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ПРИКЛАДНАЯ ФИЗИКА</a:t>
                      </a:r>
                      <a:endParaRPr b="1" sz="2800" u="none" cap="none" strike="noStrike">
                        <a:solidFill>
                          <a:srgbClr val="9CC2E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2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200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2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400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2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600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3500" u="sng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action="ppaction://hlinksldjump" r:id="rId2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800</a:t>
                      </a:r>
                      <a:endParaRPr b="0" sz="3500" u="none" cap="none" strike="noStrike">
                        <a:solidFill>
                          <a:srgbClr val="FFFFF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0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0" name="Google Shape;260;p20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 / Вопрос за 200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0" y="3030186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ЭЛЕКТРОМАГНИТНЫЕ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21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9" name="Google Shape;269;p21"/>
          <p:cNvSpPr/>
          <p:nvPr/>
        </p:nvSpPr>
        <p:spPr>
          <a:xfrm>
            <a:off x="0" y="0"/>
            <a:ext cx="12191999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400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0" name="Google Shape;270;p21"/>
          <p:cNvSpPr/>
          <p:nvPr/>
        </p:nvSpPr>
        <p:spPr>
          <a:xfrm>
            <a:off x="0" y="2985516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Колебательный контур состоит из ...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2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7" name="Google Shape;277;p22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 / Вопрос за 400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2"/>
          <p:cNvSpPr/>
          <p:nvPr/>
        </p:nvSpPr>
        <p:spPr>
          <a:xfrm>
            <a:off x="0" y="2962525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КОНДЕНСАТОРА И КАТУШКИ ИНДУКТИВНОСТИ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23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6" name="Google Shape;286;p23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600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7" name="Google Shape;287;p23"/>
          <p:cNvSpPr/>
          <p:nvPr/>
        </p:nvSpPr>
        <p:spPr>
          <a:xfrm>
            <a:off x="0" y="2865082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Какой частоты переменный ток используется в промышленных цепях в нашей стране?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4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4" name="Google Shape;294;p24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 / Вопрос за 600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4"/>
          <p:cNvSpPr/>
          <p:nvPr/>
        </p:nvSpPr>
        <p:spPr>
          <a:xfrm>
            <a:off x="0" y="3239736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50 ГЦ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25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3" name="Google Shape;303;p25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800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4" name="Google Shape;304;p25"/>
          <p:cNvSpPr/>
          <p:nvPr/>
        </p:nvSpPr>
        <p:spPr>
          <a:xfrm>
            <a:off x="0" y="2755710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Какое техническое устройство используется для преобразования электрической энергии переменного тока?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6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1" name="Google Shape;311;p26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Электромагнетизм / Вопрос за 800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6"/>
          <p:cNvSpPr/>
          <p:nvPr/>
        </p:nvSpPr>
        <p:spPr>
          <a:xfrm>
            <a:off x="0" y="2918186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ТРАНСФОРМАТОР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27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0" name="Google Shape;320;p27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РВИФ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200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1" name="Google Shape;321;p27"/>
          <p:cNvSpPr/>
          <p:nvPr/>
        </p:nvSpPr>
        <p:spPr>
          <a:xfrm>
            <a:off x="0" y="2763592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 называется наименьшая порция энергии излучаемой светом?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8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8" name="Google Shape;328;p28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РВИФ / Вопрос за 200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0" y="3118538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КВАНТ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Google Shape;335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29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7" name="Google Shape;337;p29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РВИФ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400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8" name="Google Shape;338;p29"/>
          <p:cNvSpPr/>
          <p:nvPr/>
        </p:nvSpPr>
        <p:spPr>
          <a:xfrm>
            <a:off x="0" y="2969752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Из каких частиц состоит атомное ядро?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6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200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4" name="Google Shape;114;p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>
            <a:hlinkClick action="ppaction://hlinksldjump" r:id="rId5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0" y="2383249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Относится ли огнестрельное оружие к тепловым двигателям?  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0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5" name="Google Shape;345;p30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РВИФ / Вопрос за 400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0"/>
          <p:cNvSpPr/>
          <p:nvPr/>
        </p:nvSpPr>
        <p:spPr>
          <a:xfrm>
            <a:off x="0" y="3152041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НУКЛОНЫ (ПРОТОНЫ И НЕЙТРОНЫ)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Google Shape;352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31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4" name="Google Shape;354;p31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РВИФ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600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5" name="Google Shape;355;p31"/>
          <p:cNvSpPr/>
          <p:nvPr/>
        </p:nvSpPr>
        <p:spPr>
          <a:xfrm>
            <a:off x="0" y="2746512"/>
            <a:ext cx="12192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 называется обнаружение объекта и определение расстояния до объекта с помощью электромагнитных волн?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2" name="Google Shape;362;p32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РВИФ / Вопрос за 600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2"/>
          <p:cNvSpPr/>
          <p:nvPr/>
        </p:nvSpPr>
        <p:spPr>
          <a:xfrm>
            <a:off x="0" y="3019346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РАДИОЛОКАЦИЯ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33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1" name="Google Shape;371;p33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РВИФ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800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2" name="Google Shape;372;p33"/>
          <p:cNvSpPr txBox="1"/>
          <p:nvPr/>
        </p:nvSpPr>
        <p:spPr>
          <a:xfrm>
            <a:off x="0" y="2986580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Какие свойства тел характеризует  модуль Юнга?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4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9" name="Google Shape;379;p34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РВИФ</a:t>
            </a: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/ Вопрос за 800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34"/>
          <p:cNvSpPr/>
          <p:nvPr/>
        </p:nvSpPr>
        <p:spPr>
          <a:xfrm>
            <a:off x="0" y="3108028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МЕХАНИЧЕСКИЕ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35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8" name="Google Shape;388;p35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200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9" name="Google Shape;389;p35"/>
          <p:cNvSpPr/>
          <p:nvPr/>
        </p:nvSpPr>
        <p:spPr>
          <a:xfrm>
            <a:off x="0" y="2763697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Пуля, попав  в  вареное  яйцо, пробивает  его, оставляя  отверстие, а  сырое  яйцо  разбивается  пулей  вдребезги. Почему?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6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6" name="Google Shape;396;p36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 / Вопрос за 200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36"/>
          <p:cNvSpPr/>
          <p:nvPr/>
        </p:nvSpPr>
        <p:spPr>
          <a:xfrm>
            <a:off x="0" y="2692085"/>
            <a:ext cx="121920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ВАРЕНОЕ  ЯЙЦО (ОСОБЕННО  ЖЕЛТОК)  ИМЕЕТ  НЕБОЛЬШУЮ  УПРУГОСТЬ, ДАВЛЕНИЕ  В  НЕМ  ПРИ  ПРОХОЖДЕНИИ  ПУЛИ  МАЛО  ВОЗРАСТАЕТ. В  СЫРОМ  ЯЙЦЕ, КАК  В  ЖИДКОСТИ (УПРУГОЙ  СРЕДЕ)  ДАВЛЕНИЕ  ВОЗРАСТАЕТ  МГНОВЕННО  И  ОЧЕНЬ  СИЛЬНО</a:t>
            </a:r>
            <a:r>
              <a:rPr b="1" i="0" lang="ru-RU" sz="3200" u="none" cap="none" strike="noStrike">
                <a:solidFill>
                  <a:srgbClr val="FCFD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3200" u="none" cap="none" strike="noStrike">
              <a:solidFill>
                <a:srgbClr val="FCFD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3" name="Google Shape;403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37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5" name="Google Shape;405;p37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/  Вопрос за 400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6" name="Google Shape;406;p37"/>
          <p:cNvSpPr/>
          <p:nvPr/>
        </p:nvSpPr>
        <p:spPr>
          <a:xfrm>
            <a:off x="0" y="3033141"/>
            <a:ext cx="1219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Зачем  рыбе  нужен  плавательный  пузырь?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8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3" name="Google Shape;413;p38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/ Вопрос за 400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38"/>
          <p:cNvSpPr/>
          <p:nvPr/>
        </p:nvSpPr>
        <p:spPr>
          <a:xfrm>
            <a:off x="0" y="2542206"/>
            <a:ext cx="12192000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СЖИМАЯ  И  РАСТЯГИВАЯ  ЕГО  МЫШЦАМИ, РЫБЫ  РЕГУЛИРУЮТ  ОБЪЕМ, А  ЗНАЧИТ  ПЛОТНОСТЬ  СВОЕГО  ТЕЛА. СЖАТИЕ – УМЕНЬШЕНИЕ  ОБЪЕМА – УВЕЛИЧЕНИЕ  ПЛОТНОСТИ – ПОГРУЖЕНИЕ (И  НАОБОРОТ).</a:t>
            </a:r>
            <a:br>
              <a:rPr b="1" i="0" lang="ru-RU" sz="28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8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39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22" name="Google Shape;422;p39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600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23" name="Google Shape;423;p39"/>
          <p:cNvSpPr/>
          <p:nvPr/>
        </p:nvSpPr>
        <p:spPr>
          <a:xfrm>
            <a:off x="0" y="2555028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  жаркие  дни  в  лиственном  лесу  бывает  прохладнее, чем  в  хвойном. Почему?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type="title"/>
          </p:nvPr>
        </p:nvSpPr>
        <p:spPr>
          <a:xfrm>
            <a:off x="0" y="0"/>
            <a:ext cx="12191999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 / Вопрос за 200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0" y="2992524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ДА, ТАК КАК ВНУТРЕННЯЯ ЭНЕРГИЯ ТОПЛИВА ЧАСТИЧНО ПРЕВРАЩАЕТСЯ В КИНЕТИЧЕСКУЮ ЭНЕРГИЮ ПУЛИ ИЛИ СНАРЯДА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0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0" name="Google Shape;430;p40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/ Вопрос за 600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40"/>
          <p:cNvSpPr/>
          <p:nvPr/>
        </p:nvSpPr>
        <p:spPr>
          <a:xfrm>
            <a:off x="0" y="2515529"/>
            <a:ext cx="12192001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ДЕРЕВЬЯ  ИСПАРЯЮТ  ВЛАГУ  С  ПОВЕРХНОСТИ  ЛИСТЬЕВ. ПРИ  ЭТОМ  УМЕНЬШАЕТСЯ  ВНУТРЕННЯЯ  ЭНЕРГИЯ  ЛИСТЬЕВ (ОНИ  ОХЛАЖДАЮТСЯ)  И  ОХЛАЖДАЕТСЯ  ВОЗДУХ. У  ЛИСТВЕННЫХ  ДЕРЕВЬЕВ  ПЛОЩАДЬ  ПОВЕРХНОСТИ  ЛИСТЬЕВ  БОЛЬШЕ – ИСПАРЕНИЕ  БОЛЬШЕ – ОХЛАЖДЕНИЕ  БОЛЬШЕ.</a:t>
            </a:r>
            <a:endParaRPr b="1" i="0" sz="28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Google Shape;437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41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9" name="Google Shape;439;p41"/>
          <p:cNvSpPr/>
          <p:nvPr/>
        </p:nvSpPr>
        <p:spPr>
          <a:xfrm>
            <a:off x="0" y="0"/>
            <a:ext cx="12192000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 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800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0" name="Google Shape;440;p41"/>
          <p:cNvSpPr/>
          <p:nvPr/>
        </p:nvSpPr>
        <p:spPr>
          <a:xfrm>
            <a:off x="0" y="2706770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Почему  сильная  жара  труднее  переносится  в  болотистых  местах, чем  в  сухих?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2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7" name="Google Shape;447;p42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Прикладная физика / Вопрос за 800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42"/>
          <p:cNvSpPr/>
          <p:nvPr/>
        </p:nvSpPr>
        <p:spPr>
          <a:xfrm>
            <a:off x="0" y="3068720"/>
            <a:ext cx="12192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В  БОЛОТИСТОЙ  МЕСТНОСТИ  ВЕЛИКА  ОТНОСИТЕЛЬНАЯ  ВЛАЖНОСТЬ, ПЛОХО  ИСПАРЯЕТСЯ ПОТ,  МЕДЛЕННО  ОХЛАЖДАЕТСЯ  КОЖА.</a:t>
            </a:r>
            <a:endParaRPr b="1" i="0" sz="28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>
            <p:ph type="title"/>
          </p:nvPr>
        </p:nvSpPr>
        <p:spPr>
          <a:xfrm>
            <a:off x="914761" y="642692"/>
            <a:ext cx="10759643" cy="45789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br>
              <a:rPr lang="ru-RU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9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>
            <a:hlinkClick action="ppaction://hlinksldjump" r:id="rId4"/>
          </p:cNvPr>
          <p:cNvSpPr/>
          <p:nvPr/>
        </p:nvSpPr>
        <p:spPr>
          <a:xfrm>
            <a:off x="5199231" y="5690466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6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400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-1" y="2705101"/>
            <a:ext cx="1219200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Какой температуре по шкале Цельсия соответствует абсолютный ноль</a:t>
            </a:r>
            <a:r>
              <a:rPr b="0" i="0" lang="ru-RU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 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6"/>
          <p:cNvSpPr txBox="1"/>
          <p:nvPr>
            <p:ph type="title"/>
          </p:nvPr>
        </p:nvSpPr>
        <p:spPr>
          <a:xfrm>
            <a:off x="0" y="0"/>
            <a:ext cx="12192000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pen Sans"/>
              <a:buNone/>
            </a:pPr>
            <a:r>
              <a:rPr b="1" lang="ru-RU" sz="4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 / Вопрос за 400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0" y="2917200"/>
            <a:ext cx="121919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6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T = -273</a:t>
            </a:r>
            <a:r>
              <a:rPr b="1" baseline="30000" i="0" lang="ru-RU" sz="36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i="0" lang="ru-RU" sz="36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С</a:t>
            </a:r>
            <a:endParaRPr b="1" i="0" sz="36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7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6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600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0" y="2417411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Как называется пар находящийся в термодинамическом равновесии со своей жидкостью? 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>
            <a:hlinkClick action="ppaction://hlinksldjump" r:id="rId3"/>
          </p:cNvPr>
          <p:cNvSpPr/>
          <p:nvPr/>
        </p:nvSpPr>
        <p:spPr>
          <a:xfrm>
            <a:off x="3959302" y="5719551"/>
            <a:ext cx="410965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500" u="sng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Вернуться к выбору тем→</a:t>
            </a:r>
            <a:endParaRPr b="0" i="0" sz="2500" u="sng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8"/>
          <p:cNvSpPr txBox="1"/>
          <p:nvPr>
            <p:ph type="title"/>
          </p:nvPr>
        </p:nvSpPr>
        <p:spPr>
          <a:xfrm>
            <a:off x="0" y="0"/>
            <a:ext cx="12191999" cy="1513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Open Sans"/>
              <a:buNone/>
            </a:pPr>
            <a: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Правильный ответ</a:t>
            </a:r>
            <a:br>
              <a:rPr b="1" lang="ru-RU" sz="3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b="1" lang="ru-RU" sz="15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ru-RU" sz="2000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 / Вопрос за 600</a:t>
            </a:r>
            <a:endParaRPr sz="2000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8"/>
          <p:cNvSpPr/>
          <p:nvPr/>
        </p:nvSpPr>
        <p:spPr>
          <a:xfrm>
            <a:off x="-133350" y="2924757"/>
            <a:ext cx="1232534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НАСЫЩЕННЫЙ</a:t>
            </a:r>
            <a:endParaRPr b="1" i="0" sz="3200" u="none" cap="none" strike="noStrik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6371" y="5499514"/>
            <a:ext cx="2352552" cy="80659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9">
            <a:hlinkClick action="ppaction://hlinksldjump" r:id="rId4"/>
          </p:cNvPr>
          <p:cNvSpPr/>
          <p:nvPr/>
        </p:nvSpPr>
        <p:spPr>
          <a:xfrm>
            <a:off x="5199231" y="5690461"/>
            <a:ext cx="16880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Узнать ответ</a:t>
            </a:r>
            <a:endParaRPr b="0" i="0" sz="2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7" name="Google Shape;167;p9"/>
          <p:cNvSpPr/>
          <p:nvPr/>
        </p:nvSpPr>
        <p:spPr>
          <a:xfrm>
            <a:off x="0" y="0"/>
            <a:ext cx="121919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6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Тепловые процессы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/ </a:t>
            </a:r>
            <a:r>
              <a:rPr b="1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ru-RU" sz="3500" u="none" cap="none" strike="noStrike">
                <a:solidFill>
                  <a:srgbClr val="FEE599"/>
                </a:solidFill>
                <a:latin typeface="Open Sans"/>
                <a:ea typeface="Open Sans"/>
                <a:cs typeface="Open Sans"/>
                <a:sym typeface="Open Sans"/>
              </a:rPr>
              <a:t>Вопрос за 800</a:t>
            </a:r>
            <a:endParaRPr b="0" i="0" sz="3500" u="none" cap="none" strike="noStrike">
              <a:solidFill>
                <a:srgbClr val="FEE59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8" name="Google Shape;168;p9"/>
          <p:cNvSpPr/>
          <p:nvPr/>
        </p:nvSpPr>
        <p:spPr>
          <a:xfrm>
            <a:off x="0" y="2687392"/>
            <a:ext cx="12192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 двух одинаковых тарелках поровну налиты жирные и постные щи. Какие щи быстрее остынут? Почему? 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2017-04-04T07:27:35Z</dcterms:created>
  <dc:creator>Olga Kokoulina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